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80" r:id="rId2"/>
  </p:sldMasterIdLst>
  <p:notesMasterIdLst>
    <p:notesMasterId r:id="rId27"/>
  </p:notesMasterIdLst>
  <p:sldIdLst>
    <p:sldId id="256" r:id="rId3"/>
    <p:sldId id="257" r:id="rId4"/>
    <p:sldId id="431" r:id="rId5"/>
    <p:sldId id="1424" r:id="rId6"/>
    <p:sldId id="432" r:id="rId7"/>
    <p:sldId id="417" r:id="rId8"/>
    <p:sldId id="418" r:id="rId9"/>
    <p:sldId id="416" r:id="rId10"/>
    <p:sldId id="429" r:id="rId11"/>
    <p:sldId id="422" r:id="rId12"/>
    <p:sldId id="286" r:id="rId13"/>
    <p:sldId id="419" r:id="rId14"/>
    <p:sldId id="424" r:id="rId15"/>
    <p:sldId id="426" r:id="rId16"/>
    <p:sldId id="427" r:id="rId17"/>
    <p:sldId id="289" r:id="rId18"/>
    <p:sldId id="290" r:id="rId19"/>
    <p:sldId id="423" r:id="rId20"/>
    <p:sldId id="292" r:id="rId21"/>
    <p:sldId id="293" r:id="rId22"/>
    <p:sldId id="288" r:id="rId23"/>
    <p:sldId id="421" r:id="rId24"/>
    <p:sldId id="425" r:id="rId25"/>
    <p:sldId id="42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4"/>
    <p:restoredTop sz="94884"/>
  </p:normalViewPr>
  <p:slideViewPr>
    <p:cSldViewPr snapToGrid="0" snapToObjects="1">
      <p:cViewPr varScale="1">
        <p:scale>
          <a:sx n="143" d="100"/>
          <a:sy n="143" d="100"/>
        </p:scale>
        <p:origin x="1360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tiff>
</file>

<file path=ppt/media/image11.tiff>
</file>

<file path=ppt/media/image12.tiff>
</file>

<file path=ppt/media/image13.png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6151C-0EA3-E146-998C-E7C6CFCFFF28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F10ABF-8568-4A41-BD5A-88668D2FE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74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10ABF-8568-4A41-BD5A-88668D2FE4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18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copy 2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itle Text"/>
          <p:cNvSpPr txBox="1">
            <a:spLocks noGrp="1"/>
          </p:cNvSpPr>
          <p:nvPr>
            <p:ph type="title"/>
          </p:nvPr>
        </p:nvSpPr>
        <p:spPr>
          <a:xfrm>
            <a:off x="889000" y="177800"/>
            <a:ext cx="7353300" cy="1714500"/>
          </a:xfrm>
          <a:prstGeom prst="rect">
            <a:avLst/>
          </a:prstGeom>
        </p:spPr>
        <p:txBody>
          <a:bodyPr/>
          <a:lstStyle>
            <a:lvl1pPr marL="0" marR="0" defTabSz="406400">
              <a:defRPr sz="5800">
                <a:uFillTx/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210" name="Body Level One…"/>
          <p:cNvSpPr txBox="1">
            <a:spLocks noGrp="1"/>
          </p:cNvSpPr>
          <p:nvPr>
            <p:ph type="body" idx="1"/>
          </p:nvPr>
        </p:nvSpPr>
        <p:spPr>
          <a:xfrm>
            <a:off x="889000" y="1943100"/>
            <a:ext cx="7353300" cy="4013200"/>
          </a:xfrm>
          <a:prstGeom prst="rect">
            <a:avLst/>
          </a:prstGeom>
        </p:spPr>
        <p:txBody>
          <a:bodyPr anchor="ctr"/>
          <a:lstStyle>
            <a:lvl1pPr marL="889000" marR="0" indent="-571500" defTabSz="406400">
              <a:spcBef>
                <a:spcPts val="1700"/>
              </a:spcBef>
              <a:buClrTx/>
              <a:buSzPct val="171000"/>
              <a:buFontTx/>
              <a:defRPr sz="2800">
                <a:uFillTx/>
                <a:latin typeface="+mn-lt"/>
                <a:ea typeface="+mn-ea"/>
                <a:cs typeface="+mn-cs"/>
                <a:sym typeface="Gill Sans"/>
              </a:defRPr>
            </a:lvl1pPr>
            <a:lvl2pPr marL="1333500" marR="0" indent="-571500" defTabSz="406400">
              <a:spcBef>
                <a:spcPts val="1700"/>
              </a:spcBef>
              <a:buClrTx/>
              <a:buSzPct val="171000"/>
              <a:buFontTx/>
              <a:buChar char="•"/>
              <a:defRPr sz="2800">
                <a:uFillTx/>
                <a:latin typeface="+mn-lt"/>
                <a:ea typeface="+mn-ea"/>
                <a:cs typeface="+mn-cs"/>
                <a:sym typeface="Gill Sans"/>
              </a:defRPr>
            </a:lvl2pPr>
            <a:lvl3pPr marL="1778000" marR="0" indent="-571500" defTabSz="406400">
              <a:spcBef>
                <a:spcPts val="1700"/>
              </a:spcBef>
              <a:buClrTx/>
              <a:buSzPct val="171000"/>
              <a:buFontTx/>
              <a:defRPr sz="2800">
                <a:uFillTx/>
                <a:latin typeface="+mn-lt"/>
                <a:ea typeface="+mn-ea"/>
                <a:cs typeface="+mn-cs"/>
                <a:sym typeface="Gill Sans"/>
              </a:defRPr>
            </a:lvl3pPr>
            <a:lvl4pPr marL="2222500" marR="0" indent="-571500" defTabSz="406400">
              <a:spcBef>
                <a:spcPts val="1700"/>
              </a:spcBef>
              <a:buClrTx/>
              <a:buSzPct val="171000"/>
              <a:buFontTx/>
              <a:buChar char="•"/>
              <a:defRPr sz="2800">
                <a:uFillTx/>
                <a:latin typeface="+mn-lt"/>
                <a:ea typeface="+mn-ea"/>
                <a:cs typeface="+mn-cs"/>
                <a:sym typeface="Gill Sans"/>
              </a:defRPr>
            </a:lvl4pPr>
            <a:lvl5pPr marL="2667000" marR="0" indent="-571500" defTabSz="406400">
              <a:spcBef>
                <a:spcPts val="1700"/>
              </a:spcBef>
              <a:buClrTx/>
              <a:buSzPct val="171000"/>
              <a:buFontTx/>
              <a:buChar char="•"/>
              <a:defRPr sz="2800">
                <a:uFillTx/>
                <a:latin typeface="+mn-lt"/>
                <a:ea typeface="+mn-ea"/>
                <a:cs typeface="+mn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32300" y="6489700"/>
            <a:ext cx="266700" cy="279400"/>
          </a:xfrm>
          <a:prstGeom prst="rect">
            <a:avLst/>
          </a:prstGeom>
        </p:spPr>
        <p:txBody>
          <a:bodyPr anchor="t"/>
          <a:lstStyle>
            <a:lvl1pPr defTabSz="406400">
              <a:defRPr sz="1200">
                <a:uFillTx/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017899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37771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7" y="1014414"/>
            <a:ext cx="8229601" cy="531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4325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idx="1"/>
          </p:nvPr>
        </p:nvSpPr>
        <p:spPr bwMode="auto">
          <a:xfrm>
            <a:off x="457203" y="1014414"/>
            <a:ext cx="4038601" cy="531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0"/>
          </p:nvPr>
        </p:nvSpPr>
        <p:spPr bwMode="auto">
          <a:xfrm>
            <a:off x="4724400" y="1014414"/>
            <a:ext cx="3962400" cy="531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90281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85802" y="6096000"/>
            <a:ext cx="1905000" cy="457200"/>
          </a:xfrm>
          <a:prstGeom prst="rect">
            <a:avLst/>
          </a:prstGeom>
        </p:spPr>
        <p:txBody>
          <a:bodyPr lIns="91436" tIns="45716" rIns="91436" bIns="45716"/>
          <a:lstStyle>
            <a:lvl1pPr>
              <a:defRPr/>
            </a:lvl1pPr>
          </a:lstStyle>
          <a:p>
            <a:pPr defTabSz="914328"/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5" y="6096000"/>
            <a:ext cx="2895600" cy="457200"/>
          </a:xfrm>
          <a:prstGeom prst="rect">
            <a:avLst/>
          </a:prstGeom>
        </p:spPr>
        <p:txBody>
          <a:bodyPr lIns="91436" tIns="45716" rIns="91436" bIns="45716"/>
          <a:lstStyle>
            <a:lvl1pPr>
              <a:defRPr/>
            </a:lvl1pPr>
          </a:lstStyle>
          <a:p>
            <a:pPr defTabSz="914328"/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096000"/>
            <a:ext cx="1905000" cy="457200"/>
          </a:xfrm>
          <a:prstGeom prst="rect">
            <a:avLst/>
          </a:prstGeom>
        </p:spPr>
        <p:txBody>
          <a:bodyPr lIns="91436" tIns="45716" rIns="91436" bIns="45716"/>
          <a:lstStyle>
            <a:lvl1pPr>
              <a:defRPr/>
            </a:lvl1pPr>
          </a:lstStyle>
          <a:p>
            <a:pPr defTabSz="914328"/>
            <a:fld id="{6A04DAA5-4892-4479-920D-F18F59F04F37}" type="slidenum">
              <a:rPr lang="en-US">
                <a:solidFill>
                  <a:prstClr val="black"/>
                </a:solidFill>
                <a:latin typeface="Calibri"/>
              </a:rPr>
              <a:pPr defTabSz="914328"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6953424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85802" y="6096000"/>
            <a:ext cx="1905000" cy="457200"/>
          </a:xfrm>
          <a:prstGeom prst="rect">
            <a:avLst/>
          </a:prstGeom>
        </p:spPr>
        <p:txBody>
          <a:bodyPr lIns="91436" tIns="45716" rIns="91436" bIns="45716"/>
          <a:lstStyle>
            <a:lvl1pPr>
              <a:defRPr/>
            </a:lvl1pPr>
          </a:lstStyle>
          <a:p>
            <a:pPr defTabSz="914328"/>
            <a:endParaRPr lang="en-US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5" y="6096000"/>
            <a:ext cx="2895600" cy="457200"/>
          </a:xfrm>
          <a:prstGeom prst="rect">
            <a:avLst/>
          </a:prstGeom>
        </p:spPr>
        <p:txBody>
          <a:bodyPr lIns="91436" tIns="45716" rIns="91436" bIns="45716"/>
          <a:lstStyle>
            <a:lvl1pPr>
              <a:defRPr/>
            </a:lvl1pPr>
          </a:lstStyle>
          <a:p>
            <a:pPr defTabSz="914328"/>
            <a:endParaRPr lang="en-US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096000"/>
            <a:ext cx="1905000" cy="457200"/>
          </a:xfrm>
          <a:prstGeom prst="rect">
            <a:avLst/>
          </a:prstGeom>
        </p:spPr>
        <p:txBody>
          <a:bodyPr lIns="91436" tIns="45716" rIns="91436" bIns="45716"/>
          <a:lstStyle>
            <a:lvl1pPr>
              <a:defRPr/>
            </a:lvl1pPr>
          </a:lstStyle>
          <a:p>
            <a:pPr defTabSz="914328"/>
            <a:fld id="{4B40E912-F1BE-4DFE-A213-B9819AE56D5D}" type="slidenum">
              <a:rPr lang="en-US">
                <a:solidFill>
                  <a:srgbClr val="FFFFFF"/>
                </a:solidFill>
                <a:latin typeface="Calibri"/>
              </a:rPr>
              <a:pPr defTabSz="914328"/>
              <a:t>‹#›</a:t>
            </a:fld>
            <a:endParaRPr lang="en-US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764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circle/>
      </p:transition>
    </mc:Choice>
    <mc:Fallback xmlns="">
      <p:transition>
        <p:circl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58660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7" y="1014414"/>
            <a:ext cx="8229601" cy="531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9352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idx="1"/>
          </p:nvPr>
        </p:nvSpPr>
        <p:spPr bwMode="auto">
          <a:xfrm>
            <a:off x="457203" y="1014414"/>
            <a:ext cx="4038601" cy="531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0"/>
          </p:nvPr>
        </p:nvSpPr>
        <p:spPr bwMode="auto">
          <a:xfrm>
            <a:off x="4724400" y="1014414"/>
            <a:ext cx="3962400" cy="531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819303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270" y="1014413"/>
            <a:ext cx="8720137" cy="5111750"/>
          </a:xfrm>
        </p:spPr>
        <p:txBody>
          <a:bodyPr/>
          <a:lstStyle>
            <a:lvl1pPr>
              <a:buFont typeface="Arial" pitchFamily="34" charset="0"/>
              <a:buChar char="•"/>
              <a:defRPr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2" y="6356352"/>
            <a:ext cx="2133600" cy="365125"/>
          </a:xfrm>
          <a:prstGeom prst="rect">
            <a:avLst/>
          </a:prstGeom>
        </p:spPr>
        <p:txBody>
          <a:bodyPr lIns="91436" tIns="45716" rIns="91436" bIns="45716"/>
          <a:lstStyle/>
          <a:p>
            <a:pPr defTabSz="914328"/>
            <a:fld id="{B1D9141A-8646-4B36-9021-C37F99AC3F17}" type="datetimeFigureOut">
              <a:rPr lang="en-US">
                <a:solidFill>
                  <a:prstClr val="black"/>
                </a:solidFill>
                <a:latin typeface="Calibri"/>
              </a:rPr>
              <a:pPr defTabSz="914328"/>
              <a:t>12/23/25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5" y="6356352"/>
            <a:ext cx="2895600" cy="365125"/>
          </a:xfrm>
          <a:prstGeom prst="rect">
            <a:avLst/>
          </a:prstGeom>
        </p:spPr>
        <p:txBody>
          <a:bodyPr lIns="91436" tIns="45716" rIns="91436" bIns="45716"/>
          <a:lstStyle/>
          <a:p>
            <a:pPr defTabSz="914328"/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lIns="91436" tIns="45716" rIns="91436" bIns="45716"/>
          <a:lstStyle/>
          <a:p>
            <a:pPr defTabSz="914328"/>
            <a:fld id="{82F8A969-283E-4984-B96B-256964AB2289}" type="slidenum">
              <a:rPr lang="en-US">
                <a:solidFill>
                  <a:prstClr val="black"/>
                </a:solidFill>
                <a:latin typeface="Calibri"/>
              </a:rPr>
              <a:pPr defTabSz="914328"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94840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5" y="914401"/>
            <a:ext cx="85344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9368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idx="1"/>
          </p:nvPr>
        </p:nvSpPr>
        <p:spPr bwMode="auto">
          <a:xfrm>
            <a:off x="304805" y="1014418"/>
            <a:ext cx="4191000" cy="5081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0"/>
          </p:nvPr>
        </p:nvSpPr>
        <p:spPr bwMode="auto">
          <a:xfrm>
            <a:off x="4724400" y="1014418"/>
            <a:ext cx="4114800" cy="5081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5023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3-bg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" y="43277"/>
            <a:ext cx="9143998" cy="68147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5" y="914401"/>
            <a:ext cx="85344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 descr="PPTlogo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086600" y="37787"/>
            <a:ext cx="2082800" cy="80041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1371602" y="6402693"/>
            <a:ext cx="6477000" cy="276999"/>
          </a:xfrm>
          <a:prstGeom prst="rect">
            <a:avLst/>
          </a:prstGeom>
          <a:noFill/>
        </p:spPr>
        <p:txBody>
          <a:bodyPr wrap="square" lIns="91436" tIns="45716" rIns="91436" bIns="45716" rtlCol="0">
            <a:spAutoFit/>
          </a:bodyPr>
          <a:lstStyle/>
          <a:p>
            <a:pPr algn="ctr" defTabSz="914328"/>
            <a:r>
              <a:rPr lang="en-US" sz="1200" cap="all" dirty="0">
                <a:solidFill>
                  <a:prstClr val="white"/>
                </a:solidFill>
                <a:latin typeface="Arial Narrow"/>
                <a:cs typeface="Arial Narrow"/>
              </a:rPr>
              <a:t>Core data processing software PLAN review | Seattle, </a:t>
            </a:r>
            <a:r>
              <a:rPr lang="en-US" sz="1200" cap="all" dirty="0" err="1">
                <a:solidFill>
                  <a:prstClr val="white"/>
                </a:solidFill>
                <a:latin typeface="Arial Narrow"/>
                <a:cs typeface="Arial Narrow"/>
              </a:rPr>
              <a:t>wa</a:t>
            </a:r>
            <a:r>
              <a:rPr lang="en-US" sz="1200" cap="all" dirty="0">
                <a:solidFill>
                  <a:prstClr val="white"/>
                </a:solidFill>
                <a:latin typeface="Arial Narrow"/>
                <a:cs typeface="Arial Narrow"/>
              </a:rPr>
              <a:t> | September 19-20, 2013</a:t>
            </a:r>
          </a:p>
        </p:txBody>
      </p:sp>
    </p:spTree>
    <p:extLst>
      <p:ext uri="{BB962C8B-B14F-4D97-AF65-F5344CB8AC3E}">
        <p14:creationId xmlns:p14="http://schemas.microsoft.com/office/powerpoint/2010/main" val="5970348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5" y="914401"/>
            <a:ext cx="85344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96458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idx="1"/>
          </p:nvPr>
        </p:nvSpPr>
        <p:spPr bwMode="auto">
          <a:xfrm>
            <a:off x="304805" y="1014418"/>
            <a:ext cx="4191000" cy="5081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0"/>
          </p:nvPr>
        </p:nvSpPr>
        <p:spPr bwMode="auto">
          <a:xfrm>
            <a:off x="4724400" y="1014418"/>
            <a:ext cx="4114800" cy="5081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02483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16859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D370D-1303-434F-88A5-0ADFA4B9C452}" type="datetimeFigureOut">
              <a:rPr lang="en-US" smtClean="0"/>
              <a:t>12/23/25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C5245-0DDF-B840-A90C-6E863EE61EDE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96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>
            <a:cxnSpLocks noChangeShapeType="1"/>
          </p:cNvCxnSpPr>
          <p:nvPr/>
        </p:nvCxnSpPr>
        <p:spPr bwMode="auto">
          <a:xfrm rot="10800000">
            <a:off x="66683" y="808046"/>
            <a:ext cx="9028113" cy="1587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141132" y="142875"/>
            <a:ext cx="6188357" cy="55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7" y="1014414"/>
            <a:ext cx="8229601" cy="531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6" rIns="91436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>
            <a:cxnSpLocks noChangeShapeType="1"/>
          </p:cNvCxnSpPr>
          <p:nvPr/>
        </p:nvCxnSpPr>
        <p:spPr bwMode="auto">
          <a:xfrm rot="10800000">
            <a:off x="66683" y="6497646"/>
            <a:ext cx="9028113" cy="1587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12" name="TextBox 11"/>
          <p:cNvSpPr txBox="1"/>
          <p:nvPr/>
        </p:nvSpPr>
        <p:spPr>
          <a:xfrm>
            <a:off x="8424863" y="6521453"/>
            <a:ext cx="566737" cy="274638"/>
          </a:xfrm>
          <a:prstGeom prst="rect">
            <a:avLst/>
          </a:prstGeom>
          <a:noFill/>
        </p:spPr>
        <p:txBody>
          <a:bodyPr lIns="91436" tIns="45716" rIns="91436" bIns="45716">
            <a:prstTxWarp prst="textNoShape">
              <a:avLst/>
            </a:prstTxWarp>
            <a:spAutoFit/>
          </a:bodyPr>
          <a:lstStyle/>
          <a:p>
            <a:pPr defTabSz="457164"/>
            <a:fld id="{A51F6B24-625B-6B48-B1AE-970688573CDB}" type="slidenum">
              <a:rPr lang="en-US" sz="1200">
                <a:solidFill>
                  <a:prstClr val="black"/>
                </a:solidFill>
                <a:latin typeface="Calibri"/>
              </a:rPr>
              <a:pPr defTabSz="457164"/>
              <a:t>‹#›</a:t>
            </a:fld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1031" name="Picture 10" descr="LogoW-ShadowTransBack.png"/>
          <p:cNvPicPr>
            <a:picLocks noChangeAspect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7110421" y="0"/>
            <a:ext cx="1984375" cy="111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457200" y="6521458"/>
            <a:ext cx="8229600" cy="246221"/>
          </a:xfrm>
          <a:prstGeom prst="rect">
            <a:avLst/>
          </a:prstGeom>
          <a:noFill/>
        </p:spPr>
        <p:txBody>
          <a:bodyPr lIns="91436" tIns="45716" rIns="91436" bIns="45716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1000" dirty="0">
                <a:solidFill>
                  <a:prstClr val="white">
                    <a:lumMod val="65000"/>
                  </a:prstClr>
                </a:solidFill>
                <a:latin typeface="Calibri"/>
              </a:rPr>
              <a:t>Big Data in Astronomy</a:t>
            </a:r>
            <a:r>
              <a:rPr lang="en-US" sz="1000" baseline="0" dirty="0">
                <a:solidFill>
                  <a:prstClr val="white">
                    <a:lumMod val="65000"/>
                  </a:prstClr>
                </a:solidFill>
                <a:latin typeface="Calibri"/>
              </a:rPr>
              <a:t> – Introduction to Large Surveys</a:t>
            </a:r>
            <a:endParaRPr lang="en-US" sz="1000" dirty="0">
              <a:solidFill>
                <a:prstClr val="white">
                  <a:lumMod val="6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5458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</p:sldLayoutIdLst>
  <p:txStyles>
    <p:titleStyle>
      <a:lvl1pPr algn="ctr" defTabSz="457164" rtl="0" eaLnBrk="1" fontAlgn="base" hangingPunct="1">
        <a:spcBef>
          <a:spcPct val="0"/>
        </a:spcBef>
        <a:spcAft>
          <a:spcPct val="0"/>
        </a:spcAft>
        <a:defRPr sz="2400" kern="1200">
          <a:solidFill>
            <a:srgbClr val="1F497D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164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164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164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164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164" algn="ctr" defTabSz="457164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328" algn="ctr" defTabSz="457164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492" algn="ctr" defTabSz="457164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656" algn="ctr" defTabSz="457164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873" indent="-342873" algn="l" defTabSz="457164" rtl="0" eaLnBrk="1" fontAlgn="base" hangingPunct="1">
        <a:spcBef>
          <a:spcPct val="20000"/>
        </a:spcBef>
        <a:spcAft>
          <a:spcPct val="0"/>
        </a:spcAft>
        <a:buFont typeface="Arial" charset="0"/>
        <a:buChar char="−"/>
        <a:defRPr sz="2400" kern="1200">
          <a:solidFill>
            <a:srgbClr val="1F497D"/>
          </a:solidFill>
          <a:latin typeface="+mn-lt"/>
          <a:ea typeface="ＭＳ Ｐゴシック" charset="-128"/>
          <a:cs typeface="ＭＳ Ｐゴシック" charset="-128"/>
        </a:defRPr>
      </a:lvl1pPr>
      <a:lvl2pPr marL="742891" indent="-285726" algn="l" defTabSz="457164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rgbClr val="1F497D"/>
          </a:solidFill>
          <a:latin typeface="+mn-lt"/>
          <a:ea typeface="ＭＳ Ｐゴシック" charset="-128"/>
          <a:cs typeface="+mn-cs"/>
        </a:defRPr>
      </a:lvl2pPr>
      <a:lvl3pPr marL="1142910" indent="-228582" algn="l" defTabSz="457164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1F497D"/>
          </a:solidFill>
          <a:latin typeface="+mn-lt"/>
          <a:ea typeface="ＭＳ Ｐゴシック" charset="-128"/>
          <a:cs typeface="+mn-cs"/>
        </a:defRPr>
      </a:lvl3pPr>
      <a:lvl4pPr marL="1600072" indent="-228582" algn="l" defTabSz="457164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rgbClr val="1F497D"/>
          </a:solidFill>
          <a:latin typeface="+mn-lt"/>
          <a:ea typeface="ＭＳ Ｐゴシック" charset="-128"/>
          <a:cs typeface="+mn-cs"/>
        </a:defRPr>
      </a:lvl4pPr>
      <a:lvl5pPr marL="2057235" indent="-228582" algn="l" defTabSz="457164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rgbClr val="1F497D"/>
          </a:solidFill>
          <a:latin typeface="+mn-lt"/>
          <a:ea typeface="ＭＳ Ｐゴシック" charset="-128"/>
          <a:cs typeface="+mn-cs"/>
        </a:defRPr>
      </a:lvl5pPr>
      <a:lvl6pPr marL="2514400" indent="-228582" algn="l" defTabSz="45716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63" indent="-228582" algn="l" defTabSz="45716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26" indent="-228582" algn="l" defTabSz="45716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88" indent="-228582" algn="l" defTabSz="45716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4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28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2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56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0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84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44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08" algn="l" defTabSz="4571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w-astr-302/astr-302-w26" TargetMode="External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w-astr-302/astr-302-w26/blob/main/syllabus/astr-302-syllabus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uw-astronomy.slack.com/" TargetMode="External"/><Relationship Id="rId2" Type="http://schemas.openxmlformats.org/officeDocument/2006/relationships/hyperlink" Target="http://slack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irac.us/hub302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onda.io/miniconda.html" TargetMode="External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Washington-Astro30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for Astronomy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ASTR 302, Winter quarter 2026</a:t>
            </a:r>
          </a:p>
          <a:p>
            <a:r>
              <a:rPr lang="en-US" dirty="0"/>
              <a:t> </a:t>
            </a:r>
            <a:r>
              <a:rPr lang="en-US" dirty="0" err="1"/>
              <a:t>ivezic@uw.edu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376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How Many of you are comfortable with</a:t>
            </a:r>
            <a:r>
              <a:rPr lang="mr-IN" sz="3600" dirty="0"/>
              <a:t>…</a:t>
            </a:r>
            <a:r>
              <a:rPr lang="en-US" sz="3600" dirty="0"/>
              <a:t>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Writing a command-line Python script (.</a:t>
            </a:r>
            <a:r>
              <a:rPr lang="en-US" dirty="0" err="1"/>
              <a:t>py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Using Python lists()</a:t>
            </a:r>
          </a:p>
          <a:p>
            <a:pPr marL="0" indent="0">
              <a:buNone/>
            </a:pPr>
            <a:r>
              <a:rPr lang="en-US" dirty="0"/>
              <a:t>Using Python </a:t>
            </a:r>
            <a:r>
              <a:rPr lang="en-US" dirty="0" err="1"/>
              <a:t>dicts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Using tuples</a:t>
            </a:r>
          </a:p>
          <a:p>
            <a:pPr marL="0" indent="0">
              <a:buNone/>
            </a:pPr>
            <a:r>
              <a:rPr lang="en-US" dirty="0"/>
              <a:t>Writing Python functions</a:t>
            </a:r>
          </a:p>
          <a:p>
            <a:pPr marL="0" indent="0">
              <a:buNone/>
            </a:pPr>
            <a:r>
              <a:rPr lang="en-US" dirty="0"/>
              <a:t>Writing Python classes</a:t>
            </a:r>
          </a:p>
          <a:p>
            <a:pPr marL="0" indent="0">
              <a:buNone/>
            </a:pPr>
            <a:r>
              <a:rPr lang="en-US" dirty="0"/>
              <a:t>Writing a Python module</a:t>
            </a:r>
          </a:p>
          <a:p>
            <a:pPr marL="0" indent="0">
              <a:buNone/>
            </a:pPr>
            <a:r>
              <a:rPr lang="en-US" dirty="0"/>
              <a:t>Working with </a:t>
            </a:r>
            <a:r>
              <a:rPr lang="en-US" dirty="0" err="1"/>
              <a:t>numpy</a:t>
            </a:r>
            <a:r>
              <a:rPr lang="en-US" dirty="0"/>
              <a:t> arrays</a:t>
            </a:r>
          </a:p>
          <a:p>
            <a:pPr marL="0" indent="0">
              <a:buNone/>
            </a:pPr>
            <a:r>
              <a:rPr lang="en-US" dirty="0"/>
              <a:t>Making a </a:t>
            </a:r>
            <a:r>
              <a:rPr lang="en-US" dirty="0" err="1"/>
              <a:t>mpl</a:t>
            </a:r>
            <a:r>
              <a:rPr lang="en-US" dirty="0"/>
              <a:t> scatter plot</a:t>
            </a:r>
          </a:p>
          <a:p>
            <a:pPr marL="0" indent="0">
              <a:buNone/>
            </a:pPr>
            <a:r>
              <a:rPr lang="en-US" dirty="0"/>
              <a:t>Plotting an image w. </a:t>
            </a:r>
            <a:r>
              <a:rPr lang="en-US" dirty="0" err="1"/>
              <a:t>mpl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Exception handling</a:t>
            </a:r>
          </a:p>
          <a:p>
            <a:pPr marL="0" indent="0">
              <a:buNone/>
            </a:pPr>
            <a:r>
              <a:rPr lang="en-US" dirty="0"/>
              <a:t>Writing a list comprehension</a:t>
            </a:r>
          </a:p>
          <a:p>
            <a:pPr marL="0" indent="0">
              <a:buNone/>
            </a:pPr>
            <a:r>
              <a:rPr lang="en-US" dirty="0"/>
              <a:t>Writing a lambda function</a:t>
            </a:r>
          </a:p>
          <a:p>
            <a:pPr marL="0" indent="0">
              <a:buNone/>
            </a:pPr>
            <a:r>
              <a:rPr lang="en-US" dirty="0"/>
              <a:t>Using decorators</a:t>
            </a:r>
          </a:p>
          <a:p>
            <a:pPr marL="0" indent="0">
              <a:buNone/>
            </a:pPr>
            <a:r>
              <a:rPr lang="en-US" dirty="0"/>
              <a:t>Writing a decorator</a:t>
            </a:r>
          </a:p>
          <a:p>
            <a:pPr marL="0" indent="0">
              <a:buNone/>
            </a:pPr>
            <a:r>
              <a:rPr lang="en-US" dirty="0"/>
              <a:t>Utilizing ABC classes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05963" y="6415853"/>
            <a:ext cx="17071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i="1" dirty="0"/>
              <a:t>“Hey, look, a survey!”</a:t>
            </a:r>
          </a:p>
        </p:txBody>
      </p:sp>
    </p:spTree>
    <p:extLst>
      <p:ext uri="{BB962C8B-B14F-4D97-AF65-F5344CB8AC3E}">
        <p14:creationId xmlns:p14="http://schemas.microsoft.com/office/powerpoint/2010/main" val="1405931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“The Only Thing That Is Constant Is Change”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In astronomical data analysis (and related computing disciplines), things change too quickly to be learned only once. Learning is a process that never ends.</a:t>
            </a:r>
            <a:br>
              <a:rPr lang="en-US" sz="2000" dirty="0"/>
            </a:br>
            <a:endParaRPr lang="en-US" sz="1000" dirty="0"/>
          </a:p>
          <a:p>
            <a:r>
              <a:rPr lang="en-US" sz="2000" dirty="0"/>
              <a:t>I will try to teach you what currently appears to be the best set of tools and techniques to have in your toolbox.</a:t>
            </a:r>
            <a:br>
              <a:rPr lang="en-US" sz="2000" dirty="0"/>
            </a:br>
            <a:endParaRPr lang="en-US" sz="1000" u="sng" dirty="0"/>
          </a:p>
          <a:p>
            <a:r>
              <a:rPr lang="en-US" sz="2000" u="sng" dirty="0"/>
              <a:t>But know this will change.</a:t>
            </a:r>
            <a:r>
              <a:rPr lang="en-US" sz="2000" dirty="0"/>
              <a:t> So the major emphasis of this course will be on </a:t>
            </a:r>
            <a:r>
              <a:rPr lang="en-US" sz="2000" i="1" u="sng" dirty="0"/>
              <a:t>understanding the concepts</a:t>
            </a:r>
            <a:r>
              <a:rPr lang="en-US" sz="2000" dirty="0"/>
              <a:t>, and learning how to continuously keep your knowledge up-to-date.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44747" y="1028700"/>
            <a:ext cx="25907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- typically attributed to Heraclitus</a:t>
            </a:r>
          </a:p>
        </p:txBody>
      </p:sp>
    </p:spTree>
    <p:extLst>
      <p:ext uri="{BB962C8B-B14F-4D97-AF65-F5344CB8AC3E}">
        <p14:creationId xmlns:p14="http://schemas.microsoft.com/office/powerpoint/2010/main" val="1521656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12" y="702814"/>
            <a:ext cx="2696846" cy="20900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 t="5591" b="5591"/>
          <a:stretch/>
        </p:blipFill>
        <p:spPr>
          <a:xfrm>
            <a:off x="503656" y="4226563"/>
            <a:ext cx="3694793" cy="16408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/>
          <p:cNvSpPr txBox="1"/>
          <p:nvPr/>
        </p:nvSpPr>
        <p:spPr>
          <a:xfrm>
            <a:off x="6319707" y="6030686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Languages may change, but </a:t>
            </a:r>
            <a:r>
              <a:rPr lang="en-US" i="1"/>
              <a:t>concepts transfer!</a:t>
            </a:r>
            <a:endParaRPr lang="en-US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820" y="1295400"/>
            <a:ext cx="3114636" cy="2136321"/>
          </a:xfrm>
          <a:prstGeom prst="roundRect">
            <a:avLst>
              <a:gd name="adj" fmla="val 325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27611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Learning how to Learn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We’ll also learn </a:t>
            </a:r>
            <a:r>
              <a:rPr lang="en-US" sz="2400" b="1" i="1" dirty="0"/>
              <a:t>how</a:t>
            </a:r>
            <a:r>
              <a:rPr lang="en-US" sz="2400" dirty="0"/>
              <a:t> to learn: how to discover information, keep your knowledge up-to-date, find leads that help you solve problems, evaluate their worthiness.</a:t>
            </a:r>
          </a:p>
          <a:p>
            <a:endParaRPr lang="en-US" sz="2400" dirty="0"/>
          </a:p>
          <a:p>
            <a:r>
              <a:rPr lang="en-US" sz="2400" dirty="0"/>
              <a:t>This may be the most valuable piece to take away from this class.</a:t>
            </a:r>
          </a:p>
        </p:txBody>
      </p:sp>
    </p:spTree>
    <p:extLst>
      <p:ext uri="{BB962C8B-B14F-4D97-AF65-F5344CB8AC3E}">
        <p14:creationId xmlns:p14="http://schemas.microsoft.com/office/powerpoint/2010/main" val="1846827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ch Support Cheat Sheet">
            <a:extLst>
              <a:ext uri="{FF2B5EF4-FFF2-40B4-BE49-F238E27FC236}">
                <a16:creationId xmlns:a16="http://schemas.microsoft.com/office/drawing/2014/main" id="{5E9DBF6E-EF93-0947-89BD-3E6E798EE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3" y="0"/>
            <a:ext cx="60991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811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Class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January: a short (re)introduction to the basics (Python, git, how to find information, teamwork &amp; software dev. methodology).</a:t>
            </a:r>
          </a:p>
          <a:p>
            <a:endParaRPr lang="en-US" sz="2000" dirty="0"/>
          </a:p>
          <a:p>
            <a:r>
              <a:rPr lang="en-US" sz="2000" dirty="0"/>
              <a:t>Form a few “startups”, each with an (ambitious) product in mind.</a:t>
            </a:r>
          </a:p>
          <a:p>
            <a:pPr lvl="1"/>
            <a:r>
              <a:rPr lang="en-US" sz="1400" dirty="0"/>
              <a:t>4-5 people each. Work in teams, using </a:t>
            </a:r>
            <a:r>
              <a:rPr lang="en-US" sz="1400" dirty="0" err="1"/>
              <a:t>github</a:t>
            </a:r>
            <a:r>
              <a:rPr lang="en-US" sz="1400" dirty="0"/>
              <a:t> and agile sprints.</a:t>
            </a:r>
          </a:p>
          <a:p>
            <a:pPr lvl="1"/>
            <a:r>
              <a:rPr lang="en-US" sz="1400" dirty="0"/>
              <a:t>Example: Build a visualization widget for running some code  </a:t>
            </a:r>
          </a:p>
          <a:p>
            <a:pPr lvl="1"/>
            <a:r>
              <a:rPr lang="en-US" sz="1400" dirty="0"/>
              <a:t>Example: Build a website to tell whether Rubin could find a newly discovered NEO</a:t>
            </a:r>
          </a:p>
          <a:p>
            <a:pPr lvl="1"/>
            <a:r>
              <a:rPr lang="en-US" sz="1400" dirty="0"/>
              <a:t>project pitch day: February </a:t>
            </a:r>
            <a:r>
              <a:rPr lang="en-US" sz="1400" dirty="0">
                <a:latin typeface="Helvetica" pitchFamily="2" charset="0"/>
              </a:rPr>
              <a:t>3</a:t>
            </a:r>
            <a:endParaRPr lang="en-US" sz="2000" dirty="0">
              <a:latin typeface="Helvetica" pitchFamily="2" charset="0"/>
            </a:endParaRPr>
          </a:p>
          <a:p>
            <a:r>
              <a:rPr lang="en-US" sz="2000" dirty="0"/>
              <a:t>Feb-March: work towards that goal in weekly sprints</a:t>
            </a:r>
          </a:p>
        </p:txBody>
      </p:sp>
    </p:spTree>
    <p:extLst>
      <p:ext uri="{BB962C8B-B14F-4D97-AF65-F5344CB8AC3E}">
        <p14:creationId xmlns:p14="http://schemas.microsoft.com/office/powerpoint/2010/main" val="424246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4919"/>
            <a:ext cx="8229600" cy="496318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When: Tue/Thu,10:00am-11:20am</a:t>
            </a:r>
          </a:p>
          <a:p>
            <a:r>
              <a:rPr lang="en-US" dirty="0"/>
              <a:t>Were &amp; how: PAA 216</a:t>
            </a:r>
          </a:p>
          <a:p>
            <a:pPr lvl="1"/>
            <a:r>
              <a:rPr lang="en-US" dirty="0"/>
              <a:t>Please bring your laptops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Lecture structure (may change from week to week):</a:t>
            </a:r>
          </a:p>
          <a:p>
            <a:pPr lvl="1"/>
            <a:r>
              <a:rPr lang="en-US" dirty="0"/>
              <a:t>About an ~hour for introducing new material. </a:t>
            </a:r>
            <a:r>
              <a:rPr lang="en-US" b="1" u="sng" dirty="0"/>
              <a:t>!!! WILL BE HANDS-ON !!!</a:t>
            </a:r>
            <a:endParaRPr lang="en-US" dirty="0"/>
          </a:p>
          <a:p>
            <a:pPr lvl="1"/>
            <a:r>
              <a:rPr lang="en-US" dirty="0"/>
              <a:t>Leave ~20 minutes to work on </a:t>
            </a:r>
            <a:r>
              <a:rPr lang="en-US" dirty="0" err="1"/>
              <a:t>homeworks</a:t>
            </a:r>
            <a:r>
              <a:rPr lang="en-US" dirty="0"/>
              <a:t>, questions, open-ended discussion</a:t>
            </a:r>
          </a:p>
          <a:p>
            <a:pPr lvl="1"/>
            <a:r>
              <a:rPr lang="en-US" dirty="0"/>
              <a:t>Interrupt and ask questions at </a:t>
            </a:r>
            <a:r>
              <a:rPr lang="en-US" u="sng" dirty="0"/>
              <a:t>any time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93519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600200"/>
            <a:ext cx="6596742" cy="4525963"/>
          </a:xfrm>
        </p:spPr>
        <p:txBody>
          <a:bodyPr anchor="t">
            <a:normAutofit/>
          </a:bodyPr>
          <a:lstStyle/>
          <a:p>
            <a:r>
              <a:rPr lang="en-US" sz="2400" dirty="0"/>
              <a:t>I’ll be adding most of what we need to the following repository on GitHub: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40873" y="6415853"/>
            <a:ext cx="43722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i="1" dirty="0"/>
              <a:t>Action: Let’s make sure everyone can access this repository.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143" y="2265837"/>
            <a:ext cx="2133600" cy="17735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201" y="4484914"/>
            <a:ext cx="90677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nsolas" charset="0"/>
                <a:ea typeface="Consolas" charset="0"/>
                <a:cs typeface="Consolas" charset="0"/>
                <a:hlinkClick r:id="rId3"/>
              </a:rPr>
              <a:t>https://github.com/uw-astr-302/astr-302-w26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0000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Textbooks &amp; Reference Material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90599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/>
              <a:t>There is a wealth of material available online and as eBooks (for UW students, via UW Libraries &amp; Seattle Public Library). The two I’d recommend to begin with: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909774"/>
            <a:ext cx="2691375" cy="35249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543" y="2909774"/>
            <a:ext cx="2686680" cy="35249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83191" y="2909774"/>
            <a:ext cx="21009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+ many (many!) online writeups / blog posts that I will point you to over the next few weeks.</a:t>
            </a:r>
          </a:p>
        </p:txBody>
      </p:sp>
    </p:spTree>
    <p:extLst>
      <p:ext uri="{BB962C8B-B14F-4D97-AF65-F5344CB8AC3E}">
        <p14:creationId xmlns:p14="http://schemas.microsoft.com/office/powerpoint/2010/main" val="302467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Available at: </a:t>
            </a:r>
            <a:r>
              <a:rPr lang="en-US" dirty="0">
                <a:hlinkClick r:id="rId2"/>
              </a:rPr>
              <a:t>https://github.com/uw-astr-302/astr-302-w26/blob/main/syllabus/astr-302-syllabus.pdf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(this will take you to the class </a:t>
            </a:r>
            <a:r>
              <a:rPr lang="en-US" dirty="0" err="1"/>
              <a:t>github</a:t>
            </a:r>
            <a:r>
              <a:rPr lang="en-US" dirty="0"/>
              <a:t> repository).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Things to note:</a:t>
            </a:r>
          </a:p>
          <a:p>
            <a:pPr lvl="1"/>
            <a:r>
              <a:rPr lang="en-US" dirty="0"/>
              <a:t>The syllabus </a:t>
            </a:r>
            <a:r>
              <a:rPr lang="en-US" i="1" u="sng" dirty="0"/>
              <a:t>will</a:t>
            </a:r>
            <a:r>
              <a:rPr lang="en-US" dirty="0"/>
              <a:t> change as we go through the quarter. Your feedback will be invaluable!</a:t>
            </a:r>
          </a:p>
        </p:txBody>
      </p:sp>
    </p:spTree>
    <p:extLst>
      <p:ext uri="{BB962C8B-B14F-4D97-AF65-F5344CB8AC3E}">
        <p14:creationId xmlns:p14="http://schemas.microsoft.com/office/powerpoint/2010/main" val="310128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Python for Astronomers?</a:t>
            </a:r>
          </a:p>
          <a:p>
            <a:r>
              <a:rPr lang="en-US" dirty="0" err="1"/>
              <a:t>Administrivia</a:t>
            </a:r>
            <a:endParaRPr lang="en-US" dirty="0"/>
          </a:p>
          <a:p>
            <a:r>
              <a:rPr lang="en-US" dirty="0"/>
              <a:t>Getting set up (</a:t>
            </a:r>
            <a:r>
              <a:rPr lang="en-US" dirty="0" err="1"/>
              <a:t>JupyterHub</a:t>
            </a:r>
            <a:r>
              <a:rPr lang="en-US" dirty="0"/>
              <a:t> &amp; Slack)</a:t>
            </a:r>
          </a:p>
        </p:txBody>
      </p:sp>
    </p:spTree>
    <p:extLst>
      <p:ext uri="{BB962C8B-B14F-4D97-AF65-F5344CB8AC3E}">
        <p14:creationId xmlns:p14="http://schemas.microsoft.com/office/powerpoint/2010/main" val="4566375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Grading, </a:t>
            </a:r>
            <a:r>
              <a:rPr lang="en-US" dirty="0" err="1"/>
              <a:t>Homeworks</a:t>
            </a:r>
            <a:r>
              <a:rPr lang="en-US" dirty="0"/>
              <a:t>, Etc.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481942"/>
          </a:xfrm>
        </p:spPr>
        <p:txBody>
          <a:bodyPr numCol="2" anchor="t">
            <a:normAutofit/>
          </a:bodyPr>
          <a:lstStyle/>
          <a:p>
            <a:pPr marL="0" indent="0">
              <a:buNone/>
            </a:pPr>
            <a:r>
              <a:rPr lang="en-US" sz="1800" b="1" u="sng" dirty="0" err="1"/>
              <a:t>Homeworks</a:t>
            </a:r>
            <a:r>
              <a:rPr lang="en-US" sz="1800" b="1" u="sng" dirty="0"/>
              <a:t> (30% of the grade):</a:t>
            </a:r>
          </a:p>
          <a:p>
            <a:pPr lvl="1"/>
            <a:r>
              <a:rPr lang="en-US" sz="1600" dirty="0"/>
              <a:t>Designed to exercise what we’ve learned recently.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marL="0" indent="0">
              <a:buNone/>
            </a:pPr>
            <a:r>
              <a:rPr lang="en-US" sz="1800" b="1" u="sng" dirty="0"/>
              <a:t>Projects (70% of the grade):</a:t>
            </a:r>
          </a:p>
          <a:p>
            <a:pPr lvl="1"/>
            <a:r>
              <a:rPr lang="en-US" sz="1600" dirty="0"/>
              <a:t>The projects you will build.</a:t>
            </a:r>
          </a:p>
          <a:p>
            <a:pPr lvl="2"/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2703846" y="4952768"/>
            <a:ext cx="4302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i="1" dirty="0"/>
              <a:t>Advice: Turn in your </a:t>
            </a:r>
            <a:r>
              <a:rPr lang="en-US" sz="2000" i="1" dirty="0" err="1"/>
              <a:t>homeworks</a:t>
            </a:r>
            <a:r>
              <a:rPr lang="en-US" sz="2000" i="1" dirty="0"/>
              <a:t> on time!</a:t>
            </a:r>
          </a:p>
        </p:txBody>
      </p:sp>
    </p:spTree>
    <p:extLst>
      <p:ext uri="{BB962C8B-B14F-4D97-AF65-F5344CB8AC3E}">
        <p14:creationId xmlns:p14="http://schemas.microsoft.com/office/powerpoint/2010/main" val="246748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Communication: Slack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270171" cy="4648200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/>
              <a:t>In this class, we won’t be using a mailing list but an instant messaging (-like) tool called Slack (</a:t>
            </a:r>
            <a:r>
              <a:rPr lang="en-US"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http://slack.com</a:t>
            </a:r>
            <a:r>
              <a:rPr lang="en-US" sz="2400" dirty="0"/>
              <a:t>). Slack is heavily used today by many research &amp; technology companies and projects.</a:t>
            </a:r>
          </a:p>
          <a:p>
            <a:r>
              <a:rPr lang="en-US" sz="2400" dirty="0"/>
              <a:t>Request to join our department Slack at: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https://uw-astronomy.slack.com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>
                <a:latin typeface="Consolas" charset="0"/>
                <a:cs typeface="Consolas" charset="0"/>
              </a:rPr>
              <a:t>Then join the #astr-302 channel</a:t>
            </a:r>
            <a:endParaRPr lang="en-US" sz="2000" dirty="0"/>
          </a:p>
          <a:p>
            <a:r>
              <a:rPr lang="en-US" sz="2400" dirty="0"/>
              <a:t>What to use it for:</a:t>
            </a:r>
          </a:p>
          <a:p>
            <a:pPr lvl="1"/>
            <a:r>
              <a:rPr lang="en-US" sz="2000" dirty="0"/>
              <a:t>Asking questions, discussing the class, exchanging snippets of code, collaborating on projects (when appropriate).</a:t>
            </a:r>
          </a:p>
          <a:p>
            <a:pPr lvl="1"/>
            <a:r>
              <a:rPr lang="en-US" sz="2000" dirty="0"/>
              <a:t>Please prefer Slack to sending me e-mails. Two reasons:</a:t>
            </a:r>
          </a:p>
          <a:p>
            <a:pPr lvl="2"/>
            <a:r>
              <a:rPr lang="en-US" sz="1600" dirty="0"/>
              <a:t>Everyone can benefit from the question and answer.</a:t>
            </a:r>
          </a:p>
          <a:p>
            <a:pPr lvl="2"/>
            <a:r>
              <a:rPr lang="en-US" sz="1600" dirty="0"/>
              <a:t>Your colleagues may be able to help!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341" y="1600200"/>
            <a:ext cx="2079171" cy="20791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699625" y="6415853"/>
            <a:ext cx="3313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i="1" dirty="0"/>
              <a:t>Action: Let’s make sure everyone’s on Slack.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r="68333"/>
          <a:stretch/>
        </p:blipFill>
        <p:spPr>
          <a:xfrm>
            <a:off x="6913480" y="4020782"/>
            <a:ext cx="2170646" cy="205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724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Our working environment: class </a:t>
            </a:r>
            <a:r>
              <a:rPr lang="en-US" sz="3200" dirty="0" err="1"/>
              <a:t>JupyterHub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905025"/>
            <a:ext cx="8229600" cy="2221137"/>
          </a:xfrm>
        </p:spPr>
        <p:txBody>
          <a:bodyPr anchor="t">
            <a:normAutofit/>
          </a:bodyPr>
          <a:lstStyle/>
          <a:p>
            <a:r>
              <a:rPr lang="en-US" sz="2000" dirty="0"/>
              <a:t>A UW-managed </a:t>
            </a:r>
            <a:r>
              <a:rPr lang="en-US" sz="2000" dirty="0" err="1"/>
              <a:t>Jupyter</a:t>
            </a:r>
            <a:endParaRPr lang="en-US" sz="2000" dirty="0"/>
          </a:p>
          <a:p>
            <a:r>
              <a:rPr lang="en-US" sz="2000" dirty="0"/>
              <a:t>Allows you to run </a:t>
            </a:r>
            <a:r>
              <a:rPr lang="en-US" sz="2000" dirty="0" err="1"/>
              <a:t>Jupyter</a:t>
            </a:r>
            <a:r>
              <a:rPr lang="en-US" sz="2000" dirty="0"/>
              <a:t> on a remote computer w/o having to have anything installed locally (like Google Docs, but for </a:t>
            </a:r>
            <a:r>
              <a:rPr lang="en-US" sz="2000" dirty="0" err="1"/>
              <a:t>Jupyter</a:t>
            </a:r>
            <a:r>
              <a:rPr lang="en-US" sz="2000" dirty="0"/>
              <a:t>)</a:t>
            </a:r>
          </a:p>
          <a:p>
            <a:r>
              <a:rPr lang="en-US" sz="2000" dirty="0"/>
              <a:t>Everything “Just works” ™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FA0E67-DE90-804E-A3E5-DF2DA82042C8}"/>
              </a:ext>
            </a:extLst>
          </p:cNvPr>
          <p:cNvSpPr/>
          <p:nvPr/>
        </p:nvSpPr>
        <p:spPr>
          <a:xfrm>
            <a:off x="2286470" y="2106281"/>
            <a:ext cx="45710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https://dirac.us/hub302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364D9C-FE5A-754B-82A5-B4EB66A2712D}"/>
              </a:ext>
            </a:extLst>
          </p:cNvPr>
          <p:cNvSpPr txBox="1"/>
          <p:nvPr/>
        </p:nvSpPr>
        <p:spPr>
          <a:xfrm>
            <a:off x="7295704" y="6415853"/>
            <a:ext cx="1717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i="1" dirty="0"/>
              <a:t>Action: Let’s try it out</a:t>
            </a:r>
          </a:p>
        </p:txBody>
      </p:sp>
    </p:spTree>
    <p:extLst>
      <p:ext uri="{BB962C8B-B14F-4D97-AF65-F5344CB8AC3E}">
        <p14:creationId xmlns:p14="http://schemas.microsoft.com/office/powerpoint/2010/main" val="1216022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Getting Python: </a:t>
            </a:r>
            <a:r>
              <a:rPr lang="en-US" dirty="0" err="1"/>
              <a:t>Miniconda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Locally, you can install the </a:t>
            </a:r>
            <a:r>
              <a:rPr lang="en-US" u="sng" dirty="0" err="1"/>
              <a:t>Miniconda</a:t>
            </a:r>
            <a:r>
              <a:rPr lang="en-US" dirty="0"/>
              <a:t> Python Distribution.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228" y="4523014"/>
            <a:ext cx="3603171" cy="180158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97731" y="3522507"/>
            <a:ext cx="41703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https://conda.io/miniconda.html</a:t>
            </a:r>
            <a:endParaRPr lang="en-US" sz="24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315686" y="4473335"/>
            <a:ext cx="46373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Note: we don’t need it for this class, but it’ll be useful for you to learn how to set up a Python environment from scratch.</a:t>
            </a:r>
          </a:p>
          <a:p>
            <a:endParaRPr lang="en-US" sz="1600" dirty="0"/>
          </a:p>
          <a:p>
            <a:r>
              <a:rPr lang="en-US" sz="1600" dirty="0"/>
              <a:t>a) it’s easy, and b) you won’t always have sysadmins available to do it for you.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D7391E-C0E3-D9AD-0167-13D5AD688E57}"/>
              </a:ext>
            </a:extLst>
          </p:cNvPr>
          <p:cNvSpPr txBox="1"/>
          <p:nvPr/>
        </p:nvSpPr>
        <p:spPr>
          <a:xfrm>
            <a:off x="6762307" y="3806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282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A Walk Through Python!</a:t>
            </a:r>
            <a:br>
              <a:rPr lang="en-US" sz="2800" dirty="0"/>
            </a:br>
            <a:endParaRPr lang="en-US" sz="1800" dirty="0"/>
          </a:p>
          <a:p>
            <a:pPr marL="0" indent="0" algn="ctr">
              <a:buNone/>
            </a:pPr>
            <a:r>
              <a:rPr lang="en-US" sz="2800" i="1" dirty="0"/>
              <a:t>Note: Please refresh your ASTR 300 memory by working through the notebooks at </a:t>
            </a:r>
            <a:r>
              <a:rPr lang="en-US" sz="2800" dirty="0">
                <a:hlinkClick r:id="rId2"/>
              </a:rPr>
              <a:t>https://github.com/UWashington-Astro300</a:t>
            </a:r>
            <a:endParaRPr lang="en-US" sz="2800" i="1" dirty="0"/>
          </a:p>
          <a:p>
            <a:pPr marL="0" indent="0" algn="ctr">
              <a:buNone/>
            </a:pPr>
            <a:r>
              <a:rPr lang="en-US" sz="2800" i="1" dirty="0"/>
              <a:t>(the ASTR 300 </a:t>
            </a:r>
            <a:r>
              <a:rPr lang="en-US" sz="2800" i="1" dirty="0" err="1"/>
              <a:t>github</a:t>
            </a:r>
            <a:r>
              <a:rPr lang="en-US" sz="2800" i="1" dirty="0"/>
              <a:t> repository)</a:t>
            </a:r>
          </a:p>
          <a:p>
            <a:pPr marL="0" indent="0" algn="ctr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2608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B62B01-7C43-445E-C616-44AE7FD45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5CC8636-F8FC-720B-964B-2BF1D9D26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476" y="125506"/>
            <a:ext cx="6135060" cy="660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220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75D16-C273-D67F-9C15-BDA52FBED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887A6A-559E-3DE6-D236-B3ED56642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08" y="198253"/>
            <a:ext cx="3611713" cy="28584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A73EC3-8E5B-CB14-4177-6B7CDC4DF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807" y="435364"/>
            <a:ext cx="4431632" cy="26213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DEDB6E-885B-33D9-620E-6FB7A8AA6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663" y="3170201"/>
            <a:ext cx="6098674" cy="30826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B1B250-16AE-A1D6-0F76-6894C7F4F27B}"/>
              </a:ext>
            </a:extLst>
          </p:cNvPr>
          <p:cNvSpPr txBox="1"/>
          <p:nvPr/>
        </p:nvSpPr>
        <p:spPr>
          <a:xfrm>
            <a:off x="479272" y="6258578"/>
            <a:ext cx="8362167" cy="8104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/>
                <a:ea typeface="Helvetica"/>
                <a:cs typeface="Helvetica"/>
                <a:sym typeface="Helvetica"/>
              </a:rPr>
              <a:t>Similar but optimized differently...</a:t>
            </a:r>
          </a:p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8494867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5E7B7-C4B8-93CB-DEC8-AE6A3BBF4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D1C00C-12B4-A391-3E5A-743FA47E1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70" y="478645"/>
            <a:ext cx="8822660" cy="573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60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 for Astronomers?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i="1" dirty="0"/>
              <a:t>Python has recently become the common language of astronomy (specifically, astronomical data analysis).</a:t>
            </a:r>
          </a:p>
          <a:p>
            <a:endParaRPr lang="en-US" dirty="0"/>
          </a:p>
          <a:p>
            <a:r>
              <a:rPr lang="en-US" dirty="0"/>
              <a:t>The goal of this course is to teach you how to effectively use the tools available in the Python ecosystem (the language, the libraries, and </a:t>
            </a:r>
            <a:r>
              <a:rPr lang="en-US" i="1" u="sng" dirty="0"/>
              <a:t>the concepts underpinning both</a:t>
            </a:r>
            <a:r>
              <a:rPr lang="en-US" dirty="0"/>
              <a:t>) for your research. Think of it as a part of a series: ASTR 300 -&gt; 302 -&gt; 324 -&gt; 497 (Astro Surveys &amp; Big Data).</a:t>
            </a:r>
          </a:p>
          <a:p>
            <a:endParaRPr lang="en-US" dirty="0"/>
          </a:p>
          <a:p>
            <a:r>
              <a:rPr lang="en-US" dirty="0"/>
              <a:t>While motivated by astronomy, the skills learned here should be broadly useful. It should easily transfer to more general data-science work.</a:t>
            </a:r>
          </a:p>
        </p:txBody>
      </p:sp>
    </p:spTree>
    <p:extLst>
      <p:ext uri="{BB962C8B-B14F-4D97-AF65-F5344CB8AC3E}">
        <p14:creationId xmlns:p14="http://schemas.microsoft.com/office/powerpoint/2010/main" val="882340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513" y="5355771"/>
            <a:ext cx="8806543" cy="1295400"/>
          </a:xfrm>
        </p:spPr>
        <p:txBody>
          <a:bodyPr>
            <a:normAutofit fontScale="55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Higher-level languages, in general, </a:t>
            </a:r>
            <a:r>
              <a:rPr lang="en-US" u="sng" dirty="0"/>
              <a:t>shorten your time to research results</a:t>
            </a:r>
            <a:r>
              <a:rPr lang="en-US" dirty="0"/>
              <a:t>. Python is one such language that is easy to learn, freely available, similar to legacy languages (IDL, FORTRAN, C/C++), and was mature enough at just the right time to spur adoption.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487" y="1649185"/>
            <a:ext cx="7315200" cy="3657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5803" t="36310" r="1042" b="39286"/>
          <a:stretch/>
        </p:blipFill>
        <p:spPr>
          <a:xfrm>
            <a:off x="4996541" y="1752600"/>
            <a:ext cx="3156858" cy="89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078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 usual, lunches don’t come free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64628"/>
            <a:ext cx="8229600" cy="1088572"/>
          </a:xfrm>
        </p:spPr>
        <p:txBody>
          <a:bodyPr>
            <a:normAutofit fontScale="77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Computational efficiency is the price you pay for speed of development. But that is typically </a:t>
            </a:r>
            <a:r>
              <a:rPr lang="en-US" u="sng" dirty="0"/>
              <a:t>a good trade to make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488" y="1643746"/>
            <a:ext cx="73152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877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BE524-C902-25B3-43A5-E2E007430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C948A-B7F8-5A27-DABA-E41E4D28B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4593" y="0"/>
            <a:ext cx="9107689" cy="1600200"/>
          </a:xfrm>
        </p:spPr>
        <p:txBody>
          <a:bodyPr>
            <a:noAutofit/>
          </a:bodyPr>
          <a:lstStyle/>
          <a:p>
            <a:r>
              <a:rPr lang="en-US" sz="2800" dirty="0"/>
              <a:t>From</a:t>
            </a:r>
            <a:br>
              <a:rPr lang="en-US" sz="3600" dirty="0"/>
            </a:br>
            <a:r>
              <a:rPr lang="en-US" sz="2000" dirty="0"/>
              <a:t>https://</a:t>
            </a:r>
            <a:r>
              <a:rPr lang="en-US" sz="2000" dirty="0" err="1"/>
              <a:t>www.squareboat.com</a:t>
            </a:r>
            <a:r>
              <a:rPr lang="en-US" sz="2000" dirty="0"/>
              <a:t>/blog/advantages-and-disadvantages-of-python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D9F9D-FF2B-8111-89FD-41A59CBFCE11}"/>
              </a:ext>
            </a:extLst>
          </p:cNvPr>
          <p:cNvSpPr txBox="1"/>
          <p:nvPr/>
        </p:nvSpPr>
        <p:spPr>
          <a:xfrm>
            <a:off x="416169" y="1600200"/>
            <a:ext cx="452789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Advantages</a:t>
            </a:r>
          </a:p>
          <a:p>
            <a:endParaRPr lang="en-US" dirty="0"/>
          </a:p>
          <a:p>
            <a:r>
              <a:rPr lang="en-US" sz="2400" dirty="0"/>
              <a:t>- Comprehensive Libraries and     Frameworks</a:t>
            </a:r>
          </a:p>
          <a:p>
            <a:r>
              <a:rPr lang="en-US" sz="2400" dirty="0"/>
              <a:t>- Ease of learning and use</a:t>
            </a:r>
          </a:p>
          <a:p>
            <a:r>
              <a:rPr lang="en-US" sz="2400" dirty="0"/>
              <a:t>- Highly Embeddable</a:t>
            </a:r>
          </a:p>
          <a:p>
            <a:r>
              <a:rPr lang="en-US" sz="2400" dirty="0"/>
              <a:t>- Automatic memory </a:t>
            </a:r>
            <a:r>
              <a:rPr lang="en-US" sz="2400" dirty="0" err="1"/>
              <a:t>mgmt</a:t>
            </a:r>
            <a:endParaRPr lang="en-US" sz="2400" dirty="0"/>
          </a:p>
          <a:p>
            <a:r>
              <a:rPr lang="en-US" sz="2400" dirty="0"/>
              <a:t>- Open source and large community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B48150-C161-47A4-E9CA-63626D578F0D}"/>
              </a:ext>
            </a:extLst>
          </p:cNvPr>
          <p:cNvSpPr txBox="1"/>
          <p:nvPr/>
        </p:nvSpPr>
        <p:spPr>
          <a:xfrm>
            <a:off x="4691776" y="1600199"/>
            <a:ext cx="45278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Disdvantages</a:t>
            </a:r>
            <a:endParaRPr lang="en-US" sz="2400" b="1" dirty="0"/>
          </a:p>
          <a:p>
            <a:endParaRPr lang="en-US" dirty="0"/>
          </a:p>
          <a:p>
            <a:r>
              <a:rPr lang="en-US" sz="2400" dirty="0"/>
              <a:t>- Slow Execution Speed</a:t>
            </a:r>
          </a:p>
          <a:p>
            <a:r>
              <a:rPr lang="en-US" sz="2400" dirty="0"/>
              <a:t>- Dynamically typed</a:t>
            </a:r>
          </a:p>
          <a:p>
            <a:r>
              <a:rPr lang="en-US" sz="2400" dirty="0"/>
              <a:t>- High Memory Consumption</a:t>
            </a:r>
          </a:p>
          <a:p>
            <a:r>
              <a:rPr lang="en-US" sz="2400" dirty="0"/>
              <a:t>- Threading Limitations</a:t>
            </a:r>
          </a:p>
          <a:p>
            <a:r>
              <a:rPr lang="en-US" sz="2400" dirty="0"/>
              <a:t>- Database Interaction Challenges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030369"/>
      </p:ext>
    </p:extLst>
  </p:cSld>
  <p:clrMapOvr>
    <a:masterClrMapping/>
  </p:clrMapOvr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DR-nTele2-dmf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30020</TotalTime>
  <Words>1166</Words>
  <Application>Microsoft Macintosh PowerPoint</Application>
  <PresentationFormat>On-screen Show (4:3)</PresentationFormat>
  <Paragraphs>128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Arial Narrow</vt:lpstr>
      <vt:lpstr>Calibri</vt:lpstr>
      <vt:lpstr>Consolas</vt:lpstr>
      <vt:lpstr>Corbel</vt:lpstr>
      <vt:lpstr>Helvetica</vt:lpstr>
      <vt:lpstr>Twilight</vt:lpstr>
      <vt:lpstr>2_PDR-nTele2-dmf</vt:lpstr>
      <vt:lpstr>Python for Astronomy</vt:lpstr>
      <vt:lpstr>Today</vt:lpstr>
      <vt:lpstr>PowerPoint Presentation</vt:lpstr>
      <vt:lpstr>PowerPoint Presentation</vt:lpstr>
      <vt:lpstr>PowerPoint Presentation</vt:lpstr>
      <vt:lpstr>Why Python for Astronomers?</vt:lpstr>
      <vt:lpstr>Why Python?</vt:lpstr>
      <vt:lpstr>As usual, lunches don’t come free</vt:lpstr>
      <vt:lpstr>From https://www.squareboat.com/blog/advantages-and-disadvantages-of-python </vt:lpstr>
      <vt:lpstr>How Many of you are comfortable with…  </vt:lpstr>
      <vt:lpstr>“The Only Thing That Is Constant Is Change”</vt:lpstr>
      <vt:lpstr>PowerPoint Presentation</vt:lpstr>
      <vt:lpstr>Learning how to Learn</vt:lpstr>
      <vt:lpstr>PowerPoint Presentation</vt:lpstr>
      <vt:lpstr>Class Projects</vt:lpstr>
      <vt:lpstr>Lectures</vt:lpstr>
      <vt:lpstr>Course Materials</vt:lpstr>
      <vt:lpstr>Textbooks &amp; Reference Material</vt:lpstr>
      <vt:lpstr>Syllabus</vt:lpstr>
      <vt:lpstr>Grading, Homeworks, Etc.</vt:lpstr>
      <vt:lpstr>Communication: Slack</vt:lpstr>
      <vt:lpstr>Our working environment: class JupyterHub</vt:lpstr>
      <vt:lpstr>Getting Python: Miniconda</vt:lpstr>
      <vt:lpstr>Next time</vt:lpstr>
    </vt:vector>
  </TitlesOfParts>
  <Company>Harvard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 Astronomy: Introduction to Large Surveys</dc:title>
  <dc:creator>Mario Juric</dc:creator>
  <cp:lastModifiedBy>Zeljko Ivezic</cp:lastModifiedBy>
  <cp:revision>390</cp:revision>
  <cp:lastPrinted>2026-01-05T01:30:41Z</cp:lastPrinted>
  <dcterms:created xsi:type="dcterms:W3CDTF">2015-01-12T15:03:20Z</dcterms:created>
  <dcterms:modified xsi:type="dcterms:W3CDTF">2026-01-10T20:25:37Z</dcterms:modified>
</cp:coreProperties>
</file>

<file path=docProps/thumbnail.jpeg>
</file>